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10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0B1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90" autoAdjust="0"/>
    <p:restoredTop sz="94708" autoAdjust="0"/>
  </p:normalViewPr>
  <p:slideViewPr>
    <p:cSldViewPr>
      <p:cViewPr varScale="1">
        <p:scale>
          <a:sx n="106" d="100"/>
          <a:sy n="106" d="100"/>
        </p:scale>
        <p:origin x="714" y="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5" d="100"/>
          <a:sy n="85" d="100"/>
        </p:scale>
        <p:origin x="388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F472901-2174-7247-E5A1-A511AF90285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P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3D1CBC1-4502-E3B6-1A54-A43F092EDBF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9E4E85-9089-428D-B512-65DC7D8F6D14}" type="datetimeFigureOut">
              <a:rPr lang="en-PH" smtClean="0"/>
              <a:t>21/03/2025</a:t>
            </a:fld>
            <a:endParaRPr lang="en-P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A44007-CB94-B19C-9776-EF335DBE3E8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P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041AF5-FD73-E10B-4218-A0D36EADCF6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5A1670-2541-4F85-8EE8-04BB21E77F8B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7142165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Our garden 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97169" y="0"/>
            <a:ext cx="11963400" cy="6858000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066800" y="0"/>
            <a:ext cx="8229600" cy="11430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2" name="Title 5"/>
          <p:cNvSpPr txBox="1">
            <a:spLocks/>
          </p:cNvSpPr>
          <p:nvPr userDrawn="1"/>
        </p:nvSpPr>
        <p:spPr>
          <a:xfrm>
            <a:off x="-914400" y="1524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1024" name="Rectangle 1023"/>
          <p:cNvSpPr/>
          <p:nvPr userDrawn="1"/>
        </p:nvSpPr>
        <p:spPr>
          <a:xfrm>
            <a:off x="-797169" y="0"/>
            <a:ext cx="11963400" cy="6858000"/>
          </a:xfrm>
          <a:custGeom>
            <a:avLst/>
            <a:gdLst>
              <a:gd name="connsiteX0" fmla="*/ 0 w 914400"/>
              <a:gd name="connsiteY0" fmla="*/ 0 h 914400"/>
              <a:gd name="connsiteX1" fmla="*/ 914400 w 914400"/>
              <a:gd name="connsiteY1" fmla="*/ 0 h 914400"/>
              <a:gd name="connsiteX2" fmla="*/ 914400 w 914400"/>
              <a:gd name="connsiteY2" fmla="*/ 914400 h 914400"/>
              <a:gd name="connsiteX3" fmla="*/ 0 w 914400"/>
              <a:gd name="connsiteY3" fmla="*/ 914400 h 914400"/>
              <a:gd name="connsiteX4" fmla="*/ 0 w 914400"/>
              <a:gd name="connsiteY4" fmla="*/ 0 h 914400"/>
              <a:gd name="connsiteX0" fmla="*/ 0 w 914400"/>
              <a:gd name="connsiteY0" fmla="*/ 0 h 914400"/>
              <a:gd name="connsiteX1" fmla="*/ 914400 w 914400"/>
              <a:gd name="connsiteY1" fmla="*/ 0 h 914400"/>
              <a:gd name="connsiteX2" fmla="*/ 914400 w 914400"/>
              <a:gd name="connsiteY2" fmla="*/ 914400 h 914400"/>
              <a:gd name="connsiteX3" fmla="*/ 281354 w 914400"/>
              <a:gd name="connsiteY3" fmla="*/ 691662 h 914400"/>
              <a:gd name="connsiteX4" fmla="*/ 0 w 914400"/>
              <a:gd name="connsiteY4" fmla="*/ 0 h 914400"/>
              <a:gd name="connsiteX0" fmla="*/ 0 w 914400"/>
              <a:gd name="connsiteY0" fmla="*/ 0 h 914400"/>
              <a:gd name="connsiteX1" fmla="*/ 914400 w 914400"/>
              <a:gd name="connsiteY1" fmla="*/ 0 h 914400"/>
              <a:gd name="connsiteX2" fmla="*/ 914400 w 914400"/>
              <a:gd name="connsiteY2" fmla="*/ 914400 h 914400"/>
              <a:gd name="connsiteX3" fmla="*/ 410308 w 914400"/>
              <a:gd name="connsiteY3" fmla="*/ 515816 h 914400"/>
              <a:gd name="connsiteX4" fmla="*/ 0 w 914400"/>
              <a:gd name="connsiteY4" fmla="*/ 0 h 914400"/>
              <a:gd name="connsiteX0" fmla="*/ 0 w 914400"/>
              <a:gd name="connsiteY0" fmla="*/ 0 h 914400"/>
              <a:gd name="connsiteX1" fmla="*/ 914400 w 914400"/>
              <a:gd name="connsiteY1" fmla="*/ 0 h 914400"/>
              <a:gd name="connsiteX2" fmla="*/ 914400 w 914400"/>
              <a:gd name="connsiteY2" fmla="*/ 914400 h 914400"/>
              <a:gd name="connsiteX3" fmla="*/ 445477 w 914400"/>
              <a:gd name="connsiteY3" fmla="*/ 480647 h 914400"/>
              <a:gd name="connsiteX4" fmla="*/ 0 w 914400"/>
              <a:gd name="connsiteY4" fmla="*/ 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4400" h="914400">
                <a:moveTo>
                  <a:pt x="0" y="0"/>
                </a:moveTo>
                <a:lnTo>
                  <a:pt x="914400" y="0"/>
                </a:lnTo>
                <a:lnTo>
                  <a:pt x="914400" y="914400"/>
                </a:lnTo>
                <a:lnTo>
                  <a:pt x="445477" y="48064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0728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An oasis to relax in!">
            <a:extLst>
              <a:ext uri="{FF2B5EF4-FFF2-40B4-BE49-F238E27FC236}">
                <a16:creationId xmlns:a16="http://schemas.microsoft.com/office/drawing/2014/main" id="{0E09591E-E5D8-6B48-EA09-12BF8F48067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338" y="228600"/>
            <a:ext cx="3739662" cy="11430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A441A54-9B62-90F2-55EE-2730E307AA46}"/>
              </a:ext>
            </a:extLst>
          </p:cNvPr>
          <p:cNvSpPr/>
          <p:nvPr userDrawn="1"/>
        </p:nvSpPr>
        <p:spPr>
          <a:xfrm>
            <a:off x="3997235" y="-304800"/>
            <a:ext cx="8229600" cy="7467600"/>
          </a:xfrm>
          <a:prstGeom prst="rect">
            <a:avLst/>
          </a:prstGeom>
          <a:gradFill>
            <a:gsLst>
              <a:gs pos="0">
                <a:schemeClr val="accent3">
                  <a:shade val="51000"/>
                  <a:satMod val="130000"/>
                  <a:alpha val="50000"/>
                </a:schemeClr>
              </a:gs>
              <a:gs pos="80000">
                <a:schemeClr val="accent3">
                  <a:shade val="93000"/>
                  <a:satMod val="130000"/>
                </a:schemeClr>
              </a:gs>
              <a:gs pos="100000">
                <a:schemeClr val="accent3">
                  <a:shade val="94000"/>
                  <a:satMod val="135000"/>
                </a:schemeClr>
              </a:gs>
            </a:gsLst>
          </a:gra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ADE6ED-D6E8-9019-2C81-50364E6FC9B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43403" y="228600"/>
            <a:ext cx="5334000" cy="26670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4227435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419658-0BF9-E2EC-63FD-937AE0C28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489882F-14FE-6862-FB59-AEEEF8B798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AA90B-3DFD-46DF-B0C0-D7AED0E5BFF3}" type="datetimeFigureOut">
              <a:rPr lang="en-US" smtClean="0"/>
              <a:t>3/21/2025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A27787-90C4-BBF8-D7BA-580A39F40D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50F333-DDB9-8F2B-369B-FEDFFA412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C464D-94B5-4F19-A68D-ADFE6D9135B7}" type="slidenum">
              <a:rPr lang="en-US" smtClean="0"/>
              <a:t>‹#›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AFFAC69-4B62-1065-4C26-C850673036F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2657"/>
            <a:ext cx="91059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C0F139A-EF16-5FFA-2BF5-8E8D8400A59E}"/>
              </a:ext>
            </a:extLst>
          </p:cNvPr>
          <p:cNvSpPr/>
          <p:nvPr userDrawn="1"/>
        </p:nvSpPr>
        <p:spPr>
          <a:xfrm>
            <a:off x="3886200" y="-647700"/>
            <a:ext cx="5219700" cy="8153400"/>
          </a:xfrm>
          <a:prstGeom prst="rect">
            <a:avLst/>
          </a:prstGeom>
          <a:gradFill>
            <a:gsLst>
              <a:gs pos="0">
                <a:schemeClr val="accent3">
                  <a:shade val="51000"/>
                  <a:satMod val="130000"/>
                  <a:alpha val="50000"/>
                </a:schemeClr>
              </a:gs>
              <a:gs pos="80000">
                <a:schemeClr val="accent3">
                  <a:shade val="93000"/>
                  <a:satMod val="130000"/>
                </a:schemeClr>
              </a:gs>
              <a:gs pos="100000">
                <a:schemeClr val="accent3">
                  <a:shade val="94000"/>
                  <a:satMod val="135000"/>
                </a:schemeClr>
              </a:gs>
            </a:gsLst>
          </a:gra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5920770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31F49237-D8BB-BB7F-1399-479795DB100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28600"/>
            <a:ext cx="9105900" cy="746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688B12-3A65-F792-E9E7-6FBCCBD50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484B646-498B-F865-77E3-B01E6ED110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AA90B-3DFD-46DF-B0C0-D7AED0E5BFF3}" type="datetimeFigureOut">
              <a:rPr lang="en-US" smtClean="0"/>
              <a:t>3/21/2025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3343CF-C2CF-D535-27B0-8239FB763F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4661A7-C4F1-1B6F-A024-93DFB97C8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C464D-94B5-4F19-A68D-ADFE6D9135B7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09FE877-F2B2-E28C-9F20-09D1D4C0FEA3}"/>
              </a:ext>
            </a:extLst>
          </p:cNvPr>
          <p:cNvSpPr/>
          <p:nvPr userDrawn="1"/>
        </p:nvSpPr>
        <p:spPr>
          <a:xfrm>
            <a:off x="3886200" y="-647700"/>
            <a:ext cx="5219700" cy="8153400"/>
          </a:xfrm>
          <a:prstGeom prst="rect">
            <a:avLst/>
          </a:prstGeom>
          <a:gradFill>
            <a:gsLst>
              <a:gs pos="0">
                <a:schemeClr val="accent3">
                  <a:shade val="51000"/>
                  <a:satMod val="130000"/>
                  <a:alpha val="50000"/>
                </a:schemeClr>
              </a:gs>
              <a:gs pos="80000">
                <a:schemeClr val="accent3">
                  <a:shade val="93000"/>
                  <a:satMod val="130000"/>
                </a:schemeClr>
              </a:gs>
              <a:gs pos="100000">
                <a:schemeClr val="accent3">
                  <a:shade val="94000"/>
                  <a:satMod val="135000"/>
                </a:schemeClr>
              </a:gs>
            </a:gsLst>
          </a:gra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8323672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3183D2-4505-92A0-E85D-CCDF8C45C3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228600"/>
            <a:ext cx="8229600" cy="16462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107939-11F2-81A9-B535-208A80FECC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AA90B-3DFD-46DF-B0C0-D7AED0E5BFF3}" type="datetimeFigureOut">
              <a:rPr lang="en-US" smtClean="0"/>
              <a:t>3/21/2025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B6A144-AB9A-B385-3F1B-54E1A80F1A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64378A-17F8-1694-B400-2004F37B9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C464D-94B5-4F19-A68D-ADFE6D9135B7}" type="slidenum">
              <a:rPr lang="en-US" smtClean="0"/>
              <a:t>‹#›</a:t>
            </a:fld>
            <a:endParaRPr lang="en-US"/>
          </a:p>
        </p:txBody>
      </p:sp>
      <p:pic>
        <p:nvPicPr>
          <p:cNvPr id="5122" name="Picture 2" descr="inside out outside in">
            <a:extLst>
              <a:ext uri="{FF2B5EF4-FFF2-40B4-BE49-F238E27FC236}">
                <a16:creationId xmlns:a16="http://schemas.microsoft.com/office/drawing/2014/main" id="{7B0D3AC1-8F60-DB94-56FC-2FC0C3BF5BE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94523" y="0"/>
            <a:ext cx="952546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BFA6C14-2F86-1231-D731-C59CE82CD4A4}"/>
              </a:ext>
            </a:extLst>
          </p:cNvPr>
          <p:cNvSpPr/>
          <p:nvPr userDrawn="1"/>
        </p:nvSpPr>
        <p:spPr>
          <a:xfrm>
            <a:off x="3886200" y="-647700"/>
            <a:ext cx="5219700" cy="8153400"/>
          </a:xfrm>
          <a:prstGeom prst="rect">
            <a:avLst/>
          </a:prstGeom>
          <a:gradFill>
            <a:gsLst>
              <a:gs pos="0">
                <a:schemeClr val="accent3">
                  <a:shade val="51000"/>
                  <a:satMod val="130000"/>
                  <a:alpha val="50000"/>
                </a:schemeClr>
              </a:gs>
              <a:gs pos="80000">
                <a:schemeClr val="accent3">
                  <a:shade val="93000"/>
                  <a:satMod val="130000"/>
                </a:schemeClr>
              </a:gs>
              <a:gs pos="100000">
                <a:schemeClr val="accent3">
                  <a:shade val="94000"/>
                  <a:satMod val="135000"/>
                </a:schemeClr>
              </a:gs>
            </a:gsLst>
          </a:gra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015590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CF18E-B24D-B1F8-F488-4FB52C83C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579F3BB-CB41-5CDF-E029-66E7F1097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AA90B-3DFD-46DF-B0C0-D7AED0E5BFF3}" type="datetimeFigureOut">
              <a:rPr lang="en-US" smtClean="0"/>
              <a:t>3/21/2025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15CDBB-1E47-BC1E-C68A-B0891B4A8A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D58C82-594A-27B9-CB50-08349EB4B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C464D-94B5-4F19-A68D-ADFE6D9135B7}" type="slidenum">
              <a:rPr lang="en-US" smtClean="0"/>
              <a:t>‹#›</a:t>
            </a:fld>
            <a:endParaRPr lang="en-US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0D4C9FDF-D440-EDC8-32EA-3C4FC7E205E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05900" cy="7505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A894508-BE0D-3BD9-5FDB-46F3F29548BB}"/>
              </a:ext>
            </a:extLst>
          </p:cNvPr>
          <p:cNvSpPr/>
          <p:nvPr userDrawn="1"/>
        </p:nvSpPr>
        <p:spPr>
          <a:xfrm>
            <a:off x="3886200" y="-647700"/>
            <a:ext cx="5219700" cy="8153400"/>
          </a:xfrm>
          <a:prstGeom prst="rect">
            <a:avLst/>
          </a:prstGeom>
          <a:gradFill>
            <a:gsLst>
              <a:gs pos="0">
                <a:schemeClr val="accent3">
                  <a:shade val="51000"/>
                  <a:satMod val="130000"/>
                  <a:alpha val="50000"/>
                </a:schemeClr>
              </a:gs>
              <a:gs pos="80000">
                <a:schemeClr val="accent3">
                  <a:shade val="93000"/>
                  <a:satMod val="130000"/>
                </a:schemeClr>
              </a:gs>
              <a:gs pos="100000">
                <a:schemeClr val="accent3">
                  <a:shade val="94000"/>
                  <a:satMod val="135000"/>
                </a:schemeClr>
              </a:gs>
            </a:gsLst>
          </a:gra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0568488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4B4ECC1-9D9D-8E99-360B-837E4BB6DB54}"/>
              </a:ext>
            </a:extLst>
          </p:cNvPr>
          <p:cNvSpPr/>
          <p:nvPr userDrawn="1"/>
        </p:nvSpPr>
        <p:spPr>
          <a:xfrm>
            <a:off x="0" y="0"/>
            <a:ext cx="9220200" cy="6781800"/>
          </a:xfrm>
          <a:custGeom>
            <a:avLst/>
            <a:gdLst>
              <a:gd name="connsiteX0" fmla="*/ 0 w 5410200"/>
              <a:gd name="connsiteY0" fmla="*/ 0 h 6858000"/>
              <a:gd name="connsiteX1" fmla="*/ 5410200 w 5410200"/>
              <a:gd name="connsiteY1" fmla="*/ 0 h 6858000"/>
              <a:gd name="connsiteX2" fmla="*/ 5410200 w 5410200"/>
              <a:gd name="connsiteY2" fmla="*/ 6858000 h 6858000"/>
              <a:gd name="connsiteX3" fmla="*/ 0 w 5410200"/>
              <a:gd name="connsiteY3" fmla="*/ 6858000 h 6858000"/>
              <a:gd name="connsiteX4" fmla="*/ 0 w 5410200"/>
              <a:gd name="connsiteY4" fmla="*/ 0 h 6858000"/>
              <a:gd name="connsiteX0" fmla="*/ 0 w 5410200"/>
              <a:gd name="connsiteY0" fmla="*/ 0 h 6858000"/>
              <a:gd name="connsiteX1" fmla="*/ 2667000 w 5410200"/>
              <a:gd name="connsiteY1" fmla="*/ 3474720 h 6858000"/>
              <a:gd name="connsiteX2" fmla="*/ 5410200 w 5410200"/>
              <a:gd name="connsiteY2" fmla="*/ 6858000 h 6858000"/>
              <a:gd name="connsiteX3" fmla="*/ 0 w 5410200"/>
              <a:gd name="connsiteY3" fmla="*/ 6858000 h 6858000"/>
              <a:gd name="connsiteX4" fmla="*/ 0 w 54102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10200" h="6858000">
                <a:moveTo>
                  <a:pt x="0" y="0"/>
                </a:moveTo>
                <a:lnTo>
                  <a:pt x="2667000" y="3474720"/>
                </a:lnTo>
                <a:lnTo>
                  <a:pt x="54102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73D3B4-2D27-C557-FE3C-C6ABB8199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D44443-7BD5-44DC-27A9-62E6390FBC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AA90B-3DFD-46DF-B0C0-D7AED0E5BFF3}" type="datetimeFigureOut">
              <a:rPr lang="en-US" smtClean="0"/>
              <a:t>3/21/2025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E0C947-DB69-5209-0F70-B6C172A1AD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64E98D-26C6-4B2F-D891-FCFFDACE3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C464D-94B5-4F19-A68D-ADFE6D9135B7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03FB1F7-56DD-F742-CEB2-33019B91B7C7}"/>
              </a:ext>
            </a:extLst>
          </p:cNvPr>
          <p:cNvSpPr/>
          <p:nvPr userDrawn="1"/>
        </p:nvSpPr>
        <p:spPr>
          <a:xfrm>
            <a:off x="0" y="1"/>
            <a:ext cx="9220200" cy="6858000"/>
          </a:xfrm>
          <a:custGeom>
            <a:avLst/>
            <a:gdLst>
              <a:gd name="connsiteX0" fmla="*/ 0 w 5410200"/>
              <a:gd name="connsiteY0" fmla="*/ 0 h 6858000"/>
              <a:gd name="connsiteX1" fmla="*/ 5410200 w 5410200"/>
              <a:gd name="connsiteY1" fmla="*/ 0 h 6858000"/>
              <a:gd name="connsiteX2" fmla="*/ 5410200 w 5410200"/>
              <a:gd name="connsiteY2" fmla="*/ 6858000 h 6858000"/>
              <a:gd name="connsiteX3" fmla="*/ 0 w 5410200"/>
              <a:gd name="connsiteY3" fmla="*/ 6858000 h 6858000"/>
              <a:gd name="connsiteX4" fmla="*/ 0 w 5410200"/>
              <a:gd name="connsiteY4" fmla="*/ 0 h 6858000"/>
              <a:gd name="connsiteX0" fmla="*/ 0 w 5410200"/>
              <a:gd name="connsiteY0" fmla="*/ 0 h 6858000"/>
              <a:gd name="connsiteX1" fmla="*/ 5410200 w 5410200"/>
              <a:gd name="connsiteY1" fmla="*/ 0 h 6858000"/>
              <a:gd name="connsiteX2" fmla="*/ 5410200 w 5410200"/>
              <a:gd name="connsiteY2" fmla="*/ 6858000 h 6858000"/>
              <a:gd name="connsiteX3" fmla="*/ 2743200 w 5410200"/>
              <a:gd name="connsiteY3" fmla="*/ 3722915 h 6858000"/>
              <a:gd name="connsiteX4" fmla="*/ 0 w 5410200"/>
              <a:gd name="connsiteY4" fmla="*/ 0 h 6858000"/>
              <a:gd name="connsiteX0" fmla="*/ 0 w 5410200"/>
              <a:gd name="connsiteY0" fmla="*/ 0 h 6858000"/>
              <a:gd name="connsiteX1" fmla="*/ 5410200 w 5410200"/>
              <a:gd name="connsiteY1" fmla="*/ 0 h 6858000"/>
              <a:gd name="connsiteX2" fmla="*/ 5410200 w 5410200"/>
              <a:gd name="connsiteY2" fmla="*/ 6858000 h 6858000"/>
              <a:gd name="connsiteX3" fmla="*/ 2743200 w 5410200"/>
              <a:gd name="connsiteY3" fmla="*/ 3409407 h 6858000"/>
              <a:gd name="connsiteX4" fmla="*/ 0 w 5410200"/>
              <a:gd name="connsiteY4" fmla="*/ 0 h 6858000"/>
              <a:gd name="connsiteX0" fmla="*/ 0 w 5410200"/>
              <a:gd name="connsiteY0" fmla="*/ 0 h 6858000"/>
              <a:gd name="connsiteX1" fmla="*/ 5410200 w 5410200"/>
              <a:gd name="connsiteY1" fmla="*/ 0 h 6858000"/>
              <a:gd name="connsiteX2" fmla="*/ 5410200 w 5410200"/>
              <a:gd name="connsiteY2" fmla="*/ 6858000 h 6858000"/>
              <a:gd name="connsiteX3" fmla="*/ 2690948 w 5410200"/>
              <a:gd name="connsiteY3" fmla="*/ 3435532 h 6858000"/>
              <a:gd name="connsiteX4" fmla="*/ 0 w 5410200"/>
              <a:gd name="connsiteY4" fmla="*/ 0 h 6858000"/>
              <a:gd name="connsiteX0" fmla="*/ 0 w 5410200"/>
              <a:gd name="connsiteY0" fmla="*/ 0 h 6900729"/>
              <a:gd name="connsiteX1" fmla="*/ 5410200 w 5410200"/>
              <a:gd name="connsiteY1" fmla="*/ 0 h 6900729"/>
              <a:gd name="connsiteX2" fmla="*/ 5393109 w 5410200"/>
              <a:gd name="connsiteY2" fmla="*/ 6900729 h 6900729"/>
              <a:gd name="connsiteX3" fmla="*/ 2690948 w 5410200"/>
              <a:gd name="connsiteY3" fmla="*/ 3435532 h 6900729"/>
              <a:gd name="connsiteX4" fmla="*/ 0 w 5410200"/>
              <a:gd name="connsiteY4" fmla="*/ 0 h 6900729"/>
              <a:gd name="connsiteX0" fmla="*/ 0 w 5410200"/>
              <a:gd name="connsiteY0" fmla="*/ 0 h 6900729"/>
              <a:gd name="connsiteX1" fmla="*/ 5410200 w 5410200"/>
              <a:gd name="connsiteY1" fmla="*/ 0 h 6900729"/>
              <a:gd name="connsiteX2" fmla="*/ 5393109 w 5410200"/>
              <a:gd name="connsiteY2" fmla="*/ 6900729 h 6900729"/>
              <a:gd name="connsiteX3" fmla="*/ 2631127 w 5410200"/>
              <a:gd name="connsiteY3" fmla="*/ 3452624 h 6900729"/>
              <a:gd name="connsiteX4" fmla="*/ 0 w 5410200"/>
              <a:gd name="connsiteY4" fmla="*/ 0 h 6900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10200" h="6900729">
                <a:moveTo>
                  <a:pt x="0" y="0"/>
                </a:moveTo>
                <a:lnTo>
                  <a:pt x="5410200" y="0"/>
                </a:lnTo>
                <a:lnTo>
                  <a:pt x="5393109" y="6900729"/>
                </a:lnTo>
                <a:lnTo>
                  <a:pt x="2631127" y="34526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DDF287B-69A9-5F3C-A652-0430B3085F0D}"/>
              </a:ext>
            </a:extLst>
          </p:cNvPr>
          <p:cNvSpPr/>
          <p:nvPr userDrawn="1"/>
        </p:nvSpPr>
        <p:spPr>
          <a:xfrm>
            <a:off x="3886200" y="-647700"/>
            <a:ext cx="5219700" cy="8153400"/>
          </a:xfrm>
          <a:prstGeom prst="rect">
            <a:avLst/>
          </a:prstGeom>
          <a:gradFill>
            <a:gsLst>
              <a:gs pos="0">
                <a:schemeClr val="accent3">
                  <a:shade val="51000"/>
                  <a:satMod val="130000"/>
                  <a:alpha val="50000"/>
                </a:schemeClr>
              </a:gs>
              <a:gs pos="80000">
                <a:schemeClr val="accent3">
                  <a:shade val="93000"/>
                  <a:satMod val="130000"/>
                </a:schemeClr>
              </a:gs>
              <a:gs pos="100000">
                <a:schemeClr val="accent3">
                  <a:shade val="94000"/>
                  <a:satMod val="135000"/>
                </a:schemeClr>
              </a:gs>
            </a:gsLst>
          </a:gra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8694823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525CC-BCB6-4EC4-5763-8C43959FE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A74ED28-AF3A-38A0-9A6A-F0B320782E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AA90B-3DFD-46DF-B0C0-D7AED0E5BFF3}" type="datetimeFigureOut">
              <a:rPr lang="en-US" smtClean="0"/>
              <a:t>3/21/2025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202313-26E8-77CA-289E-443CD1A960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AE0E2B-82D0-CA87-B02D-7E483FCDD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C464D-94B5-4F19-A68D-ADFE6D9135B7}" type="slidenum">
              <a:rPr lang="en-US" smtClean="0"/>
              <a:t>‹#›</a:t>
            </a:fld>
            <a:endParaRPr lang="en-US"/>
          </a:p>
        </p:txBody>
      </p:sp>
      <p:pic>
        <p:nvPicPr>
          <p:cNvPr id="3074" name="Picture 2" descr="koi fish">
            <a:extLst>
              <a:ext uri="{FF2B5EF4-FFF2-40B4-BE49-F238E27FC236}">
                <a16:creationId xmlns:a16="http://schemas.microsoft.com/office/drawing/2014/main" id="{5FD599CD-D78F-1CBF-6DA6-78988B259CD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200" y="-9970"/>
            <a:ext cx="9525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68712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5AA90B-3DFD-46DF-B0C0-D7AED0E5BFF3}" type="datetimeFigureOut">
              <a:rPr lang="en-US" smtClean="0"/>
              <a:t>3/21/2025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0C464D-94B5-4F19-A68D-ADFE6D913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677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microsoft.com/office/2007/relationships/hdphoto" Target="../media/hdphoto1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2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743200"/>
            <a:ext cx="8229600" cy="1143000"/>
          </a:xfrm>
          <a:gradFill>
            <a:gsLst>
              <a:gs pos="0">
                <a:schemeClr val="accent3">
                  <a:lumMod val="20000"/>
                  <a:lumOff val="80000"/>
                </a:schemeClr>
              </a:gs>
              <a:gs pos="40000">
                <a:schemeClr val="accent3">
                  <a:lumMod val="60000"/>
                  <a:lumOff val="40000"/>
                </a:schemeClr>
              </a:gs>
              <a:gs pos="100000">
                <a:schemeClr val="accent3">
                  <a:lumMod val="50000"/>
                </a:schemeClr>
              </a:gs>
            </a:gsLst>
          </a:gradFill>
        </p:spPr>
        <p:style>
          <a:lnRef idx="0">
            <a:schemeClr val="accent3"/>
          </a:lnRef>
          <a:fillRef idx="1002">
            <a:schemeClr val="dk1"/>
          </a:fillRef>
          <a:effectRef idx="3">
            <a:schemeClr val="accent3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Script MT Bold" pitchFamily="66" charset="0"/>
              </a:rPr>
              <a:t>Green Bean Mobile Cafe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53" b="89573" l="4297" r="99805">
                        <a14:foregroundMark x1="18750" y1="35782" x2="51758" y2="229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533400"/>
            <a:ext cx="6471583" cy="5334000"/>
          </a:xfrm>
          <a:prstGeom prst="rect">
            <a:avLst/>
          </a:prstGeom>
          <a:effectLst>
            <a:glow rad="228600">
              <a:schemeClr val="accent3">
                <a:lumMod val="50000"/>
                <a:alpha val="40000"/>
              </a:schemeClr>
            </a:glow>
            <a:reflection stA="0" endPos="65000" dist="508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1160414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4B726A0F-73B9-3ADA-F369-41E1F782F2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30400"/>
            <a:ext cx="3511550" cy="1143000"/>
          </a:xfrm>
          <a:gradFill>
            <a:gsLst>
              <a:gs pos="0">
                <a:schemeClr val="accent3">
                  <a:lumMod val="20000"/>
                  <a:lumOff val="80000"/>
                </a:schemeClr>
              </a:gs>
              <a:gs pos="40000">
                <a:schemeClr val="accent3">
                  <a:lumMod val="60000"/>
                  <a:lumOff val="40000"/>
                </a:schemeClr>
              </a:gs>
              <a:gs pos="100000">
                <a:schemeClr val="accent3">
                  <a:lumMod val="50000"/>
                </a:schemeClr>
              </a:gs>
            </a:gsLst>
          </a:gradFill>
        </p:spPr>
        <p:style>
          <a:lnRef idx="0">
            <a:schemeClr val="accent3"/>
          </a:lnRef>
          <a:fillRef idx="1002">
            <a:schemeClr val="dk1"/>
          </a:fillRef>
          <a:effectRef idx="3">
            <a:schemeClr val="accent3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Script MT Bold" pitchFamily="66" charset="0"/>
              </a:rPr>
              <a:t>Green Bean Mobile Cafe</a:t>
            </a: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1190A1AA-10E5-EF77-6753-43EA8EB04B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73550" y="1752600"/>
            <a:ext cx="4800600" cy="42473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 Black" panose="020B0A04020102020204" pitchFamily="34" charset="0"/>
              </a:rPr>
              <a:t> Green Bean Mobile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Black" panose="020B0A04020102020204" pitchFamily="34" charset="0"/>
              </a:rPr>
              <a:t>Cafe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Black" panose="020B0A040201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Black" panose="020B0A04020102020204" pitchFamily="34" charset="0"/>
              </a:rPr>
              <a:t>is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Black" panose="020B0A040201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Black" panose="020B0A04020102020204" pitchFamily="34" charset="0"/>
              </a:rPr>
              <a:t>an innovative mobile coffee shop that brings high-quality, eco-friendly coffee directly to urban and suburban areas.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dirty="0">
              <a:latin typeface="Arial Black" panose="020B0A040201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Black" panose="020B0A040201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dirty="0">
              <a:latin typeface="Arial Black" panose="020B0A040201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Black" panose="020B0A040201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Black" panose="020B0A04020102020204" pitchFamily="34" charset="0"/>
              </a:rPr>
              <a:t> Our mission is to offer a sustainable and convenient coffee experience, using eco-conscious products and reducing waste, all while providing delicious, locally sourced coffee.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F29426-2E4A-8071-DDCA-713567987FF7}"/>
              </a:ext>
            </a:extLst>
          </p:cNvPr>
          <p:cNvSpPr txBox="1"/>
          <p:nvPr/>
        </p:nvSpPr>
        <p:spPr>
          <a:xfrm>
            <a:off x="4273550" y="504140"/>
            <a:ext cx="52514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4800" dirty="0">
                <a:latin typeface="Script MT Bold" panose="03040602040607080904" pitchFamily="66" charset="0"/>
              </a:rPr>
              <a:t>What is GMBC?</a:t>
            </a:r>
          </a:p>
        </p:txBody>
      </p:sp>
    </p:spTree>
    <p:extLst>
      <p:ext uri="{BB962C8B-B14F-4D97-AF65-F5344CB8AC3E}">
        <p14:creationId xmlns:p14="http://schemas.microsoft.com/office/powerpoint/2010/main" val="23935709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86FB156-5904-4804-92A6-14A9AE30F8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30400"/>
            <a:ext cx="3510000" cy="1143000"/>
          </a:xfrm>
          <a:gradFill>
            <a:gsLst>
              <a:gs pos="0">
                <a:schemeClr val="accent3">
                  <a:lumMod val="20000"/>
                  <a:lumOff val="80000"/>
                </a:schemeClr>
              </a:gs>
              <a:gs pos="40000">
                <a:schemeClr val="accent3">
                  <a:lumMod val="60000"/>
                  <a:lumOff val="40000"/>
                </a:schemeClr>
              </a:gs>
              <a:gs pos="100000">
                <a:schemeClr val="accent3">
                  <a:lumMod val="50000"/>
                </a:schemeClr>
              </a:gs>
            </a:gsLst>
          </a:gradFill>
        </p:spPr>
        <p:style>
          <a:lnRef idx="0">
            <a:schemeClr val="accent3"/>
          </a:lnRef>
          <a:fillRef idx="1002">
            <a:schemeClr val="dk1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Script MT Bold" pitchFamily="66" charset="0"/>
              </a:rPr>
              <a:t>Green Bean Mobile Cafe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73734E-2E02-B5B9-B0F6-6E78A533A77D}"/>
              </a:ext>
            </a:extLst>
          </p:cNvPr>
          <p:cNvSpPr txBox="1"/>
          <p:nvPr/>
        </p:nvSpPr>
        <p:spPr>
          <a:xfrm>
            <a:off x="3657600" y="785404"/>
            <a:ext cx="5257800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Arial Black" panose="020B0A04020102020204" pitchFamily="34" charset="0"/>
              </a:rPr>
              <a:t>Environmental Impact of Coffee Shops</a:t>
            </a:r>
            <a:r>
              <a:rPr lang="en-US" dirty="0">
                <a:latin typeface="Arial Black" panose="020B0A04020102020204" pitchFamily="34" charset="0"/>
              </a:rPr>
              <a:t>: </a:t>
            </a:r>
            <a:r>
              <a:rPr lang="en-US" dirty="0">
                <a:solidFill>
                  <a:schemeClr val="bg1"/>
                </a:solidFill>
                <a:latin typeface="Arial Black" panose="020B0A04020102020204" pitchFamily="34" charset="0"/>
              </a:rPr>
              <a:t>Traditional coffee shops generate a significant amount of waste through single-use cups, plastic lids, and packaging.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latin typeface="Arial Black" panose="020B0A040201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Arial Black" panose="020B0A04020102020204" pitchFamily="34" charset="0"/>
              </a:rPr>
              <a:t>Lack of Eco-Friendly Coffee Options</a:t>
            </a:r>
            <a:r>
              <a:rPr lang="en-US" dirty="0">
                <a:latin typeface="Arial Black" panose="020B0A04020102020204" pitchFamily="34" charset="0"/>
              </a:rPr>
              <a:t>: </a:t>
            </a:r>
            <a:r>
              <a:rPr lang="en-US" dirty="0">
                <a:solidFill>
                  <a:schemeClr val="bg1"/>
                </a:solidFill>
                <a:latin typeface="Arial Black" panose="020B0A04020102020204" pitchFamily="34" charset="0"/>
              </a:rPr>
              <a:t>While the demand for sustainable products grows, there’s a lack of easily accessible, eco-conscious coffee options in many urban areas.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latin typeface="Arial Black" panose="020B0A040201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Arial Black" panose="020B0A04020102020204" pitchFamily="34" charset="0"/>
              </a:rPr>
              <a:t>Convenience and Accessibility</a:t>
            </a:r>
            <a:r>
              <a:rPr lang="en-US" dirty="0">
                <a:latin typeface="Arial Black" panose="020B0A04020102020204" pitchFamily="34" charset="0"/>
              </a:rPr>
              <a:t>: </a:t>
            </a:r>
            <a:r>
              <a:rPr lang="en-US" dirty="0">
                <a:solidFill>
                  <a:schemeClr val="bg1"/>
                </a:solidFill>
                <a:latin typeface="Arial Black" panose="020B0A04020102020204" pitchFamily="34" charset="0"/>
              </a:rPr>
              <a:t>Many consumers struggle to find cafes that meet their sustainability values, and some locations lack coffee shops offering organic, fair-trade options.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BB0960-5410-DD05-706C-2CC0D03D3F03}"/>
              </a:ext>
            </a:extLst>
          </p:cNvPr>
          <p:cNvSpPr txBox="1"/>
          <p:nvPr/>
        </p:nvSpPr>
        <p:spPr>
          <a:xfrm>
            <a:off x="4195824" y="97588"/>
            <a:ext cx="277511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5400" dirty="0">
                <a:latin typeface="Script MT Bold" panose="03040602040607080904" pitchFamily="66" charset="0"/>
              </a:rPr>
              <a:t>Concerns:</a:t>
            </a:r>
          </a:p>
        </p:txBody>
      </p:sp>
    </p:spTree>
    <p:extLst>
      <p:ext uri="{BB962C8B-B14F-4D97-AF65-F5344CB8AC3E}">
        <p14:creationId xmlns:p14="http://schemas.microsoft.com/office/powerpoint/2010/main" val="14040018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1D0D46DE-926A-5C0C-E943-CE3CCBC4F8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28600"/>
            <a:ext cx="3510000" cy="1143000"/>
          </a:xfrm>
          <a:gradFill>
            <a:gsLst>
              <a:gs pos="0">
                <a:schemeClr val="accent3">
                  <a:lumMod val="20000"/>
                  <a:lumOff val="80000"/>
                </a:schemeClr>
              </a:gs>
              <a:gs pos="40000">
                <a:schemeClr val="accent3">
                  <a:lumMod val="60000"/>
                  <a:lumOff val="40000"/>
                </a:schemeClr>
              </a:gs>
              <a:gs pos="100000">
                <a:schemeClr val="accent3">
                  <a:lumMod val="50000"/>
                </a:schemeClr>
              </a:gs>
            </a:gsLst>
          </a:gradFill>
        </p:spPr>
        <p:style>
          <a:lnRef idx="0">
            <a:schemeClr val="accent3"/>
          </a:lnRef>
          <a:fillRef idx="1002">
            <a:schemeClr val="dk1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Script MT Bold" pitchFamily="66" charset="0"/>
              </a:rPr>
              <a:t>Green Bean Mobile Cafe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F45861-05BE-8629-B549-96BAD16B94D3}"/>
              </a:ext>
            </a:extLst>
          </p:cNvPr>
          <p:cNvSpPr txBox="1"/>
          <p:nvPr/>
        </p:nvSpPr>
        <p:spPr>
          <a:xfrm>
            <a:off x="3688080" y="800100"/>
            <a:ext cx="522732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endParaRPr lang="en-US" dirty="0">
              <a:latin typeface="Arial Black" panose="020B0A040201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Arial Black" panose="020B0A04020102020204" pitchFamily="34" charset="0"/>
              </a:rPr>
              <a:t>Mobile Eco-Friendly Cafe</a:t>
            </a:r>
            <a:r>
              <a:rPr lang="en-US" dirty="0">
                <a:latin typeface="Arial Black" panose="020B0A04020102020204" pitchFamily="34" charset="0"/>
              </a:rPr>
              <a:t>: </a:t>
            </a:r>
            <a:r>
              <a:rPr lang="en-US" dirty="0">
                <a:solidFill>
                  <a:schemeClr val="bg1"/>
                </a:solidFill>
                <a:latin typeface="Arial Black" panose="020B0A04020102020204" pitchFamily="34" charset="0"/>
              </a:rPr>
              <a:t>We bring the cafe directly to your neighborhood with a fully equipped, eco-friendly mobile unit.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latin typeface="Arial Black" panose="020B0A040201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Arial Black" panose="020B0A04020102020204" pitchFamily="34" charset="0"/>
              </a:rPr>
              <a:t>Sustainability</a:t>
            </a:r>
            <a:r>
              <a:rPr lang="en-US" dirty="0">
                <a:latin typeface="Arial Black" panose="020B0A04020102020204" pitchFamily="34" charset="0"/>
              </a:rPr>
              <a:t>: </a:t>
            </a:r>
            <a:r>
              <a:rPr lang="en-US" dirty="0">
                <a:solidFill>
                  <a:schemeClr val="bg1"/>
                </a:solidFill>
                <a:latin typeface="Arial Black" panose="020B0A04020102020204" pitchFamily="34" charset="0"/>
              </a:rPr>
              <a:t>We use biodegradable cups, reusable containers, and sustainable sourcing practices. We also eliminate unnecessary packaging and waste.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latin typeface="Arial Black" panose="020B0A040201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Arial Black" panose="020B0A04020102020204" pitchFamily="34" charset="0"/>
              </a:rPr>
              <a:t>Convenience</a:t>
            </a:r>
            <a:r>
              <a:rPr lang="en-US" dirty="0">
                <a:latin typeface="Arial Black" panose="020B0A04020102020204" pitchFamily="34" charset="0"/>
              </a:rPr>
              <a:t>: </a:t>
            </a:r>
            <a:r>
              <a:rPr lang="en-US" dirty="0">
                <a:solidFill>
                  <a:schemeClr val="bg1"/>
                </a:solidFill>
                <a:latin typeface="Arial Black" panose="020B0A04020102020204" pitchFamily="34" charset="0"/>
              </a:rPr>
              <a:t>The mobile cafe is flexible and can serve multiple locations, bringing eco-conscious coffee to communities where it's most needed.</a:t>
            </a:r>
          </a:p>
          <a:p>
            <a:endParaRPr lang="en-PH" dirty="0">
              <a:latin typeface="Arial Black" panose="020B0A040201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28FBBA-DDC9-14DE-C230-019BCD2D5BC7}"/>
              </a:ext>
            </a:extLst>
          </p:cNvPr>
          <p:cNvSpPr txBox="1"/>
          <p:nvPr/>
        </p:nvSpPr>
        <p:spPr>
          <a:xfrm>
            <a:off x="4259143" y="0"/>
            <a:ext cx="258558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4800" dirty="0">
                <a:latin typeface="Script MT Bold" panose="03040602040607080904" pitchFamily="66" charset="0"/>
              </a:rPr>
              <a:t>Solutions</a:t>
            </a:r>
            <a:r>
              <a:rPr lang="en-PH" sz="4400" dirty="0">
                <a:latin typeface="Script MT Bold" panose="03040602040607080904" pitchFamily="66" charset="0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9689014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F383DC2-55F5-C342-A36A-D8DB5131C3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28600"/>
            <a:ext cx="3510000" cy="1144800"/>
          </a:xfrm>
          <a:gradFill>
            <a:gsLst>
              <a:gs pos="0">
                <a:schemeClr val="accent3">
                  <a:lumMod val="20000"/>
                  <a:lumOff val="80000"/>
                </a:schemeClr>
              </a:gs>
              <a:gs pos="40000">
                <a:schemeClr val="accent3">
                  <a:lumMod val="60000"/>
                  <a:lumOff val="40000"/>
                </a:schemeClr>
              </a:gs>
              <a:gs pos="100000">
                <a:schemeClr val="accent3">
                  <a:lumMod val="50000"/>
                </a:schemeClr>
              </a:gs>
            </a:gsLst>
          </a:gradFill>
        </p:spPr>
        <p:style>
          <a:lnRef idx="0">
            <a:schemeClr val="accent3"/>
          </a:lnRef>
          <a:fillRef idx="1002">
            <a:schemeClr val="dk1"/>
          </a:fillRef>
          <a:effectRef idx="3">
            <a:schemeClr val="accent3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Script MT Bold" pitchFamily="66" charset="0"/>
              </a:rPr>
              <a:t>Green Bean Mobile Cafe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97BE7167-F307-9C04-D8AD-CD159779EC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4800" y="990600"/>
            <a:ext cx="4800600" cy="5355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Black" panose="020B0A04020102020204" pitchFamily="34" charset="0"/>
              </a:rPr>
              <a:t>Target Audience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Black" panose="020B0A04020102020204" pitchFamily="34" charset="0"/>
              </a:rPr>
              <a:t>: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Black" panose="020B0A04020102020204" pitchFamily="34" charset="0"/>
              </a:rPr>
              <a:t>Eco-conscious consumers,</a:t>
            </a:r>
            <a:r>
              <a:rPr lang="en-US" altLang="en-US" dirty="0">
                <a:solidFill>
                  <a:schemeClr val="bg1"/>
                </a:solidFill>
                <a:latin typeface="Arial Black" panose="020B0A04020102020204" pitchFamily="34" charset="0"/>
              </a:rPr>
              <a:t> students who loves coffee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Black" panose="020B0A04020102020204" pitchFamily="34" charset="0"/>
              </a:rPr>
              <a:t>, professionals on the go, and millennials who prioritize sustainability.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Black" panose="020B0A040201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Black" panose="020B0A04020102020204" pitchFamily="34" charset="0"/>
              </a:rPr>
              <a:t>Growing Trend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Black" panose="020B0A04020102020204" pitchFamily="34" charset="0"/>
              </a:rPr>
              <a:t>: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Black" panose="020B0A04020102020204" pitchFamily="34" charset="0"/>
              </a:rPr>
              <a:t>The global coffee market is valued at over $100 billion, with a rising demand for sustainable and eco-friendly products.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Black" panose="020B0A040201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Black" panose="020B0A04020102020204" pitchFamily="34" charset="0"/>
              </a:rPr>
              <a:t>Market Need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Arial Black" panose="020B0A04020102020204" pitchFamily="34" charset="0"/>
              </a:rPr>
              <a:t>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Black" panose="020B0A04020102020204" pitchFamily="34" charset="0"/>
              </a:rPr>
              <a:t> Studies show 63% of consumers prefer brands that are environmentally responsible, and 50% are willing to pay more for eco-friendly products. There’s a clear gap in the market for a mobile, sustainable coffee service.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CC369D-616D-6936-ED6F-DE94A4EFF377}"/>
              </a:ext>
            </a:extLst>
          </p:cNvPr>
          <p:cNvSpPr txBox="1"/>
          <p:nvPr/>
        </p:nvSpPr>
        <p:spPr>
          <a:xfrm>
            <a:off x="3975038" y="159603"/>
            <a:ext cx="547376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4400" dirty="0">
                <a:latin typeface="Script MT Bold" panose="03040602040607080904" pitchFamily="66" charset="0"/>
              </a:rPr>
              <a:t>Market Opportunity:</a:t>
            </a:r>
          </a:p>
        </p:txBody>
      </p:sp>
    </p:spTree>
    <p:extLst>
      <p:ext uri="{BB962C8B-B14F-4D97-AF65-F5344CB8AC3E}">
        <p14:creationId xmlns:p14="http://schemas.microsoft.com/office/powerpoint/2010/main" val="8937169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A5D5A4A-F43F-453C-99A4-6EB1D73D44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400" y="228600"/>
            <a:ext cx="3510000" cy="1144800"/>
          </a:xfrm>
          <a:gradFill>
            <a:gsLst>
              <a:gs pos="0">
                <a:schemeClr val="accent3">
                  <a:lumMod val="20000"/>
                  <a:lumOff val="80000"/>
                </a:schemeClr>
              </a:gs>
              <a:gs pos="40000">
                <a:schemeClr val="accent3">
                  <a:lumMod val="60000"/>
                  <a:lumOff val="40000"/>
                </a:schemeClr>
              </a:gs>
              <a:gs pos="100000">
                <a:schemeClr val="accent3">
                  <a:lumMod val="50000"/>
                </a:schemeClr>
              </a:gs>
            </a:gsLst>
          </a:gradFill>
        </p:spPr>
        <p:style>
          <a:lnRef idx="0">
            <a:schemeClr val="accent3"/>
          </a:lnRef>
          <a:fillRef idx="1002">
            <a:schemeClr val="dk1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Script MT Bold" pitchFamily="66" charset="0"/>
              </a:rPr>
              <a:t>Green Bean Mobile Cafe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37D65A01-FF91-C358-E1A1-3289D33282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8600" y="911679"/>
            <a:ext cx="4495800" cy="59093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Black" panose="020B0A04020102020204" pitchFamily="34" charset="0"/>
              </a:rPr>
              <a:t>Revenue Streams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Black" panose="020B0A04020102020204" pitchFamily="34" charset="0"/>
              </a:rPr>
              <a:t>: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Black" panose="020B0A04020102020204" pitchFamily="34" charset="0"/>
              </a:rPr>
              <a:t>Coffee and beverage sales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 Black" panose="020B0A040201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Black" panose="020B0A04020102020204" pitchFamily="34" charset="0"/>
              </a:rPr>
              <a:t>Eco-friendly snacks and baked goods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 Black" panose="020B0A040201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Black" panose="020B0A04020102020204" pitchFamily="34" charset="0"/>
              </a:rPr>
              <a:t>Merchandise (reusable cups, sustainable products)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 Black" panose="020B0A040201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Black" panose="020B0A04020102020204" pitchFamily="34" charset="0"/>
              </a:rPr>
              <a:t>Subscription model: Monthly coffee passes or membership for regular customers.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Black" panose="020B0A04020102020204" pitchFamily="34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Black" panose="020B0A040201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Black" panose="020B0A04020102020204" pitchFamily="34" charset="0"/>
              </a:rPr>
              <a:t>Partnerships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Black" panose="020B0A04020102020204" pitchFamily="34" charset="0"/>
              </a:rPr>
              <a:t>: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Black" panose="020B0A04020102020204" pitchFamily="34" charset="0"/>
              </a:rPr>
              <a:t>Local suppliers for coffee, organic ingredients, and sustainable packaging materials.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Black" panose="020B0A040201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Black" panose="020B0A04020102020204" pitchFamily="34" charset="0"/>
              </a:rPr>
              <a:t>Scalability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Black" panose="020B0A04020102020204" pitchFamily="34" charset="0"/>
              </a:rPr>
              <a:t>: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Black" panose="020B0A04020102020204" pitchFamily="34" charset="0"/>
              </a:rPr>
              <a:t>We can expand to additional trucks, covering more areas and building a larger customer base as demand grows.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Black" panose="020B0A04020102020204" pitchFamily="34" charset="0"/>
              </a:rPr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C21EEF-16E8-6E3D-26EC-6E0ECBF91BB3}"/>
              </a:ext>
            </a:extLst>
          </p:cNvPr>
          <p:cNvSpPr txBox="1"/>
          <p:nvPr/>
        </p:nvSpPr>
        <p:spPr>
          <a:xfrm>
            <a:off x="3975391" y="284936"/>
            <a:ext cx="5198859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2700" dirty="0">
                <a:latin typeface="Script MT Bold" panose="03040602040607080904" pitchFamily="66" charset="0"/>
              </a:rPr>
              <a:t>Business Model &amp; Revenue Streams</a:t>
            </a:r>
          </a:p>
        </p:txBody>
      </p:sp>
    </p:spTree>
    <p:extLst>
      <p:ext uri="{BB962C8B-B14F-4D97-AF65-F5344CB8AC3E}">
        <p14:creationId xmlns:p14="http://schemas.microsoft.com/office/powerpoint/2010/main" val="31184619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5ADE2C7-E6CC-93CC-7D20-ADDAA1682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400" y="230400"/>
            <a:ext cx="3510000" cy="1144800"/>
          </a:xfrm>
          <a:gradFill>
            <a:gsLst>
              <a:gs pos="0">
                <a:schemeClr val="accent3">
                  <a:lumMod val="20000"/>
                  <a:lumOff val="80000"/>
                </a:schemeClr>
              </a:gs>
              <a:gs pos="40000">
                <a:schemeClr val="accent3">
                  <a:lumMod val="60000"/>
                  <a:lumOff val="40000"/>
                </a:schemeClr>
              </a:gs>
              <a:gs pos="100000">
                <a:schemeClr val="accent3">
                  <a:lumMod val="50000"/>
                </a:schemeClr>
              </a:gs>
            </a:gsLst>
          </a:gradFill>
        </p:spPr>
        <p:style>
          <a:lnRef idx="0">
            <a:schemeClr val="accent3"/>
          </a:lnRef>
          <a:fillRef idx="1002">
            <a:schemeClr val="dk1"/>
          </a:fillRef>
          <a:effectRef idx="3">
            <a:schemeClr val="accent3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Script MT Bold" pitchFamily="66" charset="0"/>
              </a:rPr>
              <a:t>Green Bean Mobile Cafe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3DF8B55F-C059-78E0-FEFF-1A7F546995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8600" y="717860"/>
            <a:ext cx="4495800" cy="6370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7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Black" panose="020B0A04020102020204" pitchFamily="34" charset="0"/>
              </a:rPr>
              <a:t>Next Steps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Black" panose="020B0A04020102020204" pitchFamily="34" charset="0"/>
              </a:rPr>
              <a:t>: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Black" panose="020B0A04020102020204" pitchFamily="34" charset="0"/>
              </a:rPr>
              <a:t>Secure funding to build the first mobile cafe unit and develop branding.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7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 Black" panose="020B0A040201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Black" panose="020B0A04020102020204" pitchFamily="34" charset="0"/>
              </a:rPr>
              <a:t>Partner with local suppliers and start marketing in key neighborhoods.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7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 Black" panose="020B0A040201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Black" panose="020B0A04020102020204" pitchFamily="34" charset="0"/>
              </a:rPr>
              <a:t>Launch an online platform for ordering, scheduling, and subscription sign-ups.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Black" panose="020B0A040201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7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Black" panose="020B0A04020102020204" pitchFamily="34" charset="0"/>
              </a:rPr>
              <a:t>Vision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Black" panose="020B0A04020102020204" pitchFamily="34" charset="0"/>
              </a:rPr>
              <a:t>: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Black" panose="020B0A04020102020204" pitchFamily="34" charset="0"/>
              </a:rPr>
              <a:t>Expand Green Bean Mobile Cafe to multiple locations.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7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 Black" panose="020B0A040201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Black" panose="020B0A04020102020204" pitchFamily="34" charset="0"/>
              </a:rPr>
              <a:t>Become a recognized leader in the sustainable coffee movement.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7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 Black" panose="020B0A040201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Black" panose="020B0A04020102020204" pitchFamily="34" charset="0"/>
              </a:rPr>
              <a:t>Grow the brand’s presence through collaborations with eco-friendly events and corporate partnerships.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Black" panose="020B0A040201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F76B4D-5E17-B6ED-B584-B0F135319629}"/>
              </a:ext>
            </a:extLst>
          </p:cNvPr>
          <p:cNvSpPr txBox="1"/>
          <p:nvPr/>
        </p:nvSpPr>
        <p:spPr>
          <a:xfrm>
            <a:off x="3986099" y="45740"/>
            <a:ext cx="474206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4400" dirty="0">
                <a:latin typeface="Script MT Bold" panose="03040602040607080904" pitchFamily="66" charset="0"/>
              </a:rPr>
              <a:t>Next Steps &amp; Vision</a:t>
            </a:r>
          </a:p>
        </p:txBody>
      </p:sp>
    </p:spTree>
    <p:extLst>
      <p:ext uri="{BB962C8B-B14F-4D97-AF65-F5344CB8AC3E}">
        <p14:creationId xmlns:p14="http://schemas.microsoft.com/office/powerpoint/2010/main" val="41394182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459B65C-00D9-C687-8F27-8F3CB8BD45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2307879"/>
            <a:ext cx="8153400" cy="1143000"/>
          </a:xfrm>
          <a:gradFill>
            <a:gsLst>
              <a:gs pos="0">
                <a:schemeClr val="accent3">
                  <a:lumMod val="20000"/>
                  <a:lumOff val="80000"/>
                </a:schemeClr>
              </a:gs>
              <a:gs pos="40000">
                <a:schemeClr val="accent3">
                  <a:lumMod val="60000"/>
                  <a:lumOff val="40000"/>
                </a:schemeClr>
              </a:gs>
              <a:gs pos="100000">
                <a:schemeClr val="accent3">
                  <a:lumMod val="50000"/>
                </a:schemeClr>
              </a:gs>
            </a:gsLst>
          </a:gradFill>
        </p:spPr>
        <p:style>
          <a:lnRef idx="0">
            <a:schemeClr val="accent3"/>
          </a:lnRef>
          <a:fillRef idx="1002">
            <a:schemeClr val="dk1"/>
          </a:fillRef>
          <a:effectRef idx="3">
            <a:schemeClr val="accent3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Script MT Bold" pitchFamily="66" charset="0"/>
              </a:rPr>
              <a:t>Thank you for visiting</a:t>
            </a:r>
            <a:br>
              <a:rPr lang="en-US" dirty="0">
                <a:solidFill>
                  <a:schemeClr val="bg2">
                    <a:lumMod val="10000"/>
                  </a:schemeClr>
                </a:solidFill>
                <a:latin typeface="Script MT Bold" pitchFamily="66" charset="0"/>
              </a:rPr>
            </a:b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Script MT Bold" pitchFamily="66" charset="0"/>
              </a:rPr>
              <a:t>Green Bean Mobile Cafe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7DBD967-F333-5C88-F024-DEE437B26930}"/>
              </a:ext>
            </a:extLst>
          </p:cNvPr>
          <p:cNvSpPr txBox="1">
            <a:spLocks/>
          </p:cNvSpPr>
          <p:nvPr/>
        </p:nvSpPr>
        <p:spPr>
          <a:xfrm>
            <a:off x="3432945" y="838200"/>
            <a:ext cx="3124200" cy="486247"/>
          </a:xfrm>
          <a:prstGeom prst="rect">
            <a:avLst/>
          </a:prstGeom>
          <a:gradFill rotWithShape="1">
            <a:gsLst>
              <a:gs pos="0">
                <a:schemeClr val="accent3">
                  <a:lumMod val="20000"/>
                  <a:lumOff val="80000"/>
                </a:schemeClr>
              </a:gs>
              <a:gs pos="40000">
                <a:schemeClr val="accent3">
                  <a:lumMod val="60000"/>
                  <a:lumOff val="40000"/>
                </a:schemeClr>
              </a:gs>
              <a:gs pos="100000">
                <a:schemeClr val="accent3">
                  <a:lumMod val="50000"/>
                </a:schemeClr>
              </a:gs>
            </a:gsLst>
            <a:path path="circle">
              <a:fillToRect l="50000" t="-80000" r="50000" b="180000"/>
            </a:path>
          </a:gradFill>
        </p:spPr>
        <p:style>
          <a:lnRef idx="0">
            <a:schemeClr val="accent3"/>
          </a:lnRef>
          <a:fillRef idx="1002">
            <a:schemeClr val="dk1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chemeClr val="bg2">
                    <a:lumMod val="10000"/>
                  </a:schemeClr>
                </a:solidFill>
                <a:latin typeface="Script MT Bold" pitchFamily="66" charset="0"/>
              </a:rPr>
              <a:t>Green Bean Mobile Cafe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CE86D01-6C38-F8BC-A054-585B46953FD8}"/>
              </a:ext>
            </a:extLst>
          </p:cNvPr>
          <p:cNvSpPr txBox="1">
            <a:spLocks/>
          </p:cNvSpPr>
          <p:nvPr/>
        </p:nvSpPr>
        <p:spPr>
          <a:xfrm>
            <a:off x="1066800" y="5334000"/>
            <a:ext cx="2568010" cy="486247"/>
          </a:xfrm>
          <a:prstGeom prst="rect">
            <a:avLst/>
          </a:prstGeom>
          <a:gradFill rotWithShape="1">
            <a:gsLst>
              <a:gs pos="0">
                <a:schemeClr val="accent3">
                  <a:lumMod val="20000"/>
                  <a:lumOff val="80000"/>
                </a:schemeClr>
              </a:gs>
              <a:gs pos="40000">
                <a:schemeClr val="accent3">
                  <a:lumMod val="60000"/>
                  <a:lumOff val="40000"/>
                </a:schemeClr>
              </a:gs>
              <a:gs pos="100000">
                <a:schemeClr val="accent3">
                  <a:lumMod val="50000"/>
                </a:schemeClr>
              </a:gs>
            </a:gsLst>
            <a:path path="circle">
              <a:fillToRect l="50000" t="-80000" r="50000" b="180000"/>
            </a:path>
          </a:gradFill>
        </p:spPr>
        <p:style>
          <a:lnRef idx="0">
            <a:schemeClr val="accent3"/>
          </a:lnRef>
          <a:fillRef idx="1002">
            <a:schemeClr val="dk1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77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chemeClr val="bg2">
                    <a:lumMod val="10000"/>
                  </a:schemeClr>
                </a:solidFill>
                <a:latin typeface="Script MT Bold" pitchFamily="66" charset="0"/>
              </a:rPr>
              <a:t>Alozano24-0047@cca.edu.ph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4939D9A-CE82-C36A-A7A8-1095370DD042}"/>
              </a:ext>
            </a:extLst>
          </p:cNvPr>
          <p:cNvSpPr txBox="1">
            <a:spLocks/>
          </p:cNvSpPr>
          <p:nvPr/>
        </p:nvSpPr>
        <p:spPr>
          <a:xfrm>
            <a:off x="1066800" y="6095995"/>
            <a:ext cx="2568010" cy="486247"/>
          </a:xfrm>
          <a:prstGeom prst="rect">
            <a:avLst/>
          </a:prstGeom>
          <a:gradFill rotWithShape="1">
            <a:gsLst>
              <a:gs pos="0">
                <a:schemeClr val="accent3">
                  <a:lumMod val="20000"/>
                  <a:lumOff val="80000"/>
                </a:schemeClr>
              </a:gs>
              <a:gs pos="40000">
                <a:schemeClr val="accent3">
                  <a:lumMod val="60000"/>
                  <a:lumOff val="40000"/>
                </a:schemeClr>
              </a:gs>
              <a:gs pos="100000">
                <a:schemeClr val="accent3">
                  <a:lumMod val="50000"/>
                </a:schemeClr>
              </a:gs>
            </a:gsLst>
            <a:path path="circle">
              <a:fillToRect l="50000" t="-80000" r="50000" b="180000"/>
            </a:path>
          </a:gradFill>
        </p:spPr>
        <p:style>
          <a:lnRef idx="0">
            <a:schemeClr val="accent3"/>
          </a:lnRef>
          <a:fillRef idx="1002">
            <a:schemeClr val="dk1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chemeClr val="bg2">
                    <a:lumMod val="10000"/>
                  </a:schemeClr>
                </a:solidFill>
                <a:latin typeface="Script MT Bold" pitchFamily="66" charset="0"/>
              </a:rPr>
              <a:t>093624*****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6DDA363-6A48-79E0-DBE1-8B42E1E7D6A3}"/>
              </a:ext>
            </a:extLst>
          </p:cNvPr>
          <p:cNvSpPr txBox="1">
            <a:spLocks/>
          </p:cNvSpPr>
          <p:nvPr/>
        </p:nvSpPr>
        <p:spPr>
          <a:xfrm>
            <a:off x="6213927" y="6097775"/>
            <a:ext cx="2568010" cy="486247"/>
          </a:xfrm>
          <a:prstGeom prst="rect">
            <a:avLst/>
          </a:prstGeom>
          <a:gradFill rotWithShape="1">
            <a:gsLst>
              <a:gs pos="0">
                <a:schemeClr val="accent3">
                  <a:lumMod val="20000"/>
                  <a:lumOff val="80000"/>
                </a:schemeClr>
              </a:gs>
              <a:gs pos="40000">
                <a:schemeClr val="accent3">
                  <a:lumMod val="60000"/>
                  <a:lumOff val="40000"/>
                </a:schemeClr>
              </a:gs>
              <a:gs pos="100000">
                <a:schemeClr val="accent3">
                  <a:lumMod val="50000"/>
                </a:schemeClr>
              </a:gs>
            </a:gsLst>
            <a:path path="circle">
              <a:fillToRect l="50000" t="-80000" r="50000" b="180000"/>
            </a:path>
          </a:gradFill>
        </p:spPr>
        <p:style>
          <a:lnRef idx="0">
            <a:schemeClr val="accent3"/>
          </a:lnRef>
          <a:fillRef idx="1002">
            <a:schemeClr val="dk1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chemeClr val="bg2">
                    <a:lumMod val="10000"/>
                  </a:schemeClr>
                </a:solidFill>
                <a:latin typeface="Script MT Bold" pitchFamily="66" charset="0"/>
              </a:rPr>
              <a:t>www.gbmc.com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50D8EFB4-8A2D-BBF9-4803-15BC61DA5CBD}"/>
              </a:ext>
            </a:extLst>
          </p:cNvPr>
          <p:cNvSpPr txBox="1">
            <a:spLocks/>
          </p:cNvSpPr>
          <p:nvPr/>
        </p:nvSpPr>
        <p:spPr>
          <a:xfrm>
            <a:off x="5562600" y="4590300"/>
            <a:ext cx="2568010" cy="486247"/>
          </a:xfrm>
          <a:prstGeom prst="rect">
            <a:avLst/>
          </a:prstGeom>
          <a:gradFill rotWithShape="1">
            <a:gsLst>
              <a:gs pos="0">
                <a:schemeClr val="accent3">
                  <a:lumMod val="20000"/>
                  <a:lumOff val="80000"/>
                </a:schemeClr>
              </a:gs>
              <a:gs pos="40000">
                <a:schemeClr val="accent3">
                  <a:lumMod val="60000"/>
                  <a:lumOff val="40000"/>
                </a:schemeClr>
              </a:gs>
              <a:gs pos="100000">
                <a:schemeClr val="accent3">
                  <a:lumMod val="50000"/>
                </a:schemeClr>
              </a:gs>
            </a:gsLst>
            <a:path path="circle">
              <a:fillToRect l="50000" t="-80000" r="50000" b="180000"/>
            </a:path>
          </a:gradFill>
        </p:spPr>
        <p:style>
          <a:lnRef idx="0">
            <a:schemeClr val="accent3"/>
          </a:lnRef>
          <a:fillRef idx="1002">
            <a:schemeClr val="dk1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chemeClr val="bg2">
                    <a:lumMod val="10000"/>
                  </a:schemeClr>
                </a:solidFill>
                <a:latin typeface="Script MT Bold" pitchFamily="66" charset="0"/>
              </a:rPr>
              <a:t>Visit us at: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C1190628-E300-7D7A-5532-1613CA2434FB}"/>
              </a:ext>
            </a:extLst>
          </p:cNvPr>
          <p:cNvSpPr txBox="1">
            <a:spLocks/>
          </p:cNvSpPr>
          <p:nvPr/>
        </p:nvSpPr>
        <p:spPr>
          <a:xfrm>
            <a:off x="423249" y="4590300"/>
            <a:ext cx="2568010" cy="486247"/>
          </a:xfrm>
          <a:prstGeom prst="rect">
            <a:avLst/>
          </a:prstGeom>
          <a:gradFill rotWithShape="1">
            <a:gsLst>
              <a:gs pos="0">
                <a:schemeClr val="accent3">
                  <a:lumMod val="20000"/>
                  <a:lumOff val="80000"/>
                </a:schemeClr>
              </a:gs>
              <a:gs pos="40000">
                <a:schemeClr val="accent3">
                  <a:lumMod val="60000"/>
                  <a:lumOff val="40000"/>
                </a:schemeClr>
              </a:gs>
              <a:gs pos="100000">
                <a:schemeClr val="accent3">
                  <a:lumMod val="50000"/>
                </a:schemeClr>
              </a:gs>
            </a:gsLst>
            <a:path path="circle">
              <a:fillToRect l="50000" t="-80000" r="50000" b="180000"/>
            </a:path>
          </a:gradFill>
        </p:spPr>
        <p:style>
          <a:lnRef idx="0">
            <a:schemeClr val="accent3"/>
          </a:lnRef>
          <a:fillRef idx="1002">
            <a:schemeClr val="dk1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chemeClr val="bg2">
                    <a:lumMod val="10000"/>
                  </a:schemeClr>
                </a:solidFill>
                <a:latin typeface="Script MT Bold" pitchFamily="66" charset="0"/>
              </a:rPr>
              <a:t>Contact us at: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70D06927-5A70-D93D-9B9B-67DFCB0537FE}"/>
              </a:ext>
            </a:extLst>
          </p:cNvPr>
          <p:cNvSpPr txBox="1">
            <a:spLocks/>
          </p:cNvSpPr>
          <p:nvPr/>
        </p:nvSpPr>
        <p:spPr>
          <a:xfrm>
            <a:off x="423249" y="5333999"/>
            <a:ext cx="567351" cy="486247"/>
          </a:xfrm>
          <a:prstGeom prst="rect">
            <a:avLst/>
          </a:prstGeom>
          <a:gradFill rotWithShape="1">
            <a:gsLst>
              <a:gs pos="0">
                <a:schemeClr val="accent3">
                  <a:lumMod val="20000"/>
                  <a:lumOff val="80000"/>
                </a:schemeClr>
              </a:gs>
              <a:gs pos="40000">
                <a:schemeClr val="accent3">
                  <a:lumMod val="60000"/>
                  <a:lumOff val="40000"/>
                </a:schemeClr>
              </a:gs>
              <a:gs pos="100000">
                <a:schemeClr val="accent3">
                  <a:lumMod val="50000"/>
                </a:schemeClr>
              </a:gs>
            </a:gsLst>
            <a:path path="circle">
              <a:fillToRect l="50000" t="-80000" r="50000" b="180000"/>
            </a:path>
          </a:gradFill>
        </p:spPr>
        <p:style>
          <a:lnRef idx="0">
            <a:schemeClr val="accent3"/>
          </a:lnRef>
          <a:fillRef idx="1002">
            <a:schemeClr val="dk1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dirty="0">
              <a:solidFill>
                <a:schemeClr val="bg2">
                  <a:lumMod val="10000"/>
                </a:schemeClr>
              </a:solidFill>
              <a:latin typeface="Script MT Bold" pitchFamily="66" charset="0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CC1284AF-5AE4-B969-F7F9-C1A8A2F88EFC}"/>
              </a:ext>
            </a:extLst>
          </p:cNvPr>
          <p:cNvSpPr txBox="1">
            <a:spLocks/>
          </p:cNvSpPr>
          <p:nvPr/>
        </p:nvSpPr>
        <p:spPr>
          <a:xfrm>
            <a:off x="423248" y="6095995"/>
            <a:ext cx="567351" cy="486247"/>
          </a:xfrm>
          <a:prstGeom prst="rect">
            <a:avLst/>
          </a:prstGeom>
          <a:gradFill rotWithShape="1">
            <a:gsLst>
              <a:gs pos="0">
                <a:schemeClr val="accent3">
                  <a:lumMod val="20000"/>
                  <a:lumOff val="80000"/>
                </a:schemeClr>
              </a:gs>
              <a:gs pos="40000">
                <a:schemeClr val="accent3">
                  <a:lumMod val="60000"/>
                  <a:lumOff val="40000"/>
                </a:schemeClr>
              </a:gs>
              <a:gs pos="100000">
                <a:schemeClr val="accent3">
                  <a:lumMod val="50000"/>
                </a:schemeClr>
              </a:gs>
            </a:gsLst>
            <a:path path="circle">
              <a:fillToRect l="50000" t="-80000" r="50000" b="180000"/>
            </a:path>
          </a:gradFill>
        </p:spPr>
        <p:style>
          <a:lnRef idx="0">
            <a:schemeClr val="accent3"/>
          </a:lnRef>
          <a:fillRef idx="1002">
            <a:schemeClr val="dk1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dirty="0">
              <a:solidFill>
                <a:schemeClr val="bg2">
                  <a:lumMod val="10000"/>
                </a:schemeClr>
              </a:solidFill>
              <a:latin typeface="Script MT Bold" pitchFamily="66" charset="0"/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138B4D54-13A2-7C50-DD83-79328419CBAE}"/>
              </a:ext>
            </a:extLst>
          </p:cNvPr>
          <p:cNvSpPr txBox="1">
            <a:spLocks/>
          </p:cNvSpPr>
          <p:nvPr/>
        </p:nvSpPr>
        <p:spPr>
          <a:xfrm>
            <a:off x="5562600" y="5333998"/>
            <a:ext cx="567351" cy="486247"/>
          </a:xfrm>
          <a:prstGeom prst="rect">
            <a:avLst/>
          </a:prstGeom>
          <a:gradFill rotWithShape="1">
            <a:gsLst>
              <a:gs pos="0">
                <a:schemeClr val="accent3">
                  <a:lumMod val="20000"/>
                  <a:lumOff val="80000"/>
                </a:schemeClr>
              </a:gs>
              <a:gs pos="40000">
                <a:schemeClr val="accent3">
                  <a:lumMod val="60000"/>
                  <a:lumOff val="40000"/>
                </a:schemeClr>
              </a:gs>
              <a:gs pos="100000">
                <a:schemeClr val="accent3">
                  <a:lumMod val="50000"/>
                </a:schemeClr>
              </a:gs>
            </a:gsLst>
            <a:path path="circle">
              <a:fillToRect l="50000" t="-80000" r="50000" b="180000"/>
            </a:path>
          </a:gradFill>
        </p:spPr>
        <p:style>
          <a:lnRef idx="0">
            <a:schemeClr val="accent3"/>
          </a:lnRef>
          <a:fillRef idx="1002">
            <a:schemeClr val="dk1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dirty="0">
              <a:solidFill>
                <a:schemeClr val="bg2">
                  <a:lumMod val="10000"/>
                </a:schemeClr>
              </a:solidFill>
              <a:latin typeface="Script MT Bold" pitchFamily="66" charset="0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C85976FF-39BE-F2B6-FEC2-13CF5065F3D0}"/>
              </a:ext>
            </a:extLst>
          </p:cNvPr>
          <p:cNvSpPr txBox="1">
            <a:spLocks/>
          </p:cNvSpPr>
          <p:nvPr/>
        </p:nvSpPr>
        <p:spPr>
          <a:xfrm>
            <a:off x="5562600" y="6095995"/>
            <a:ext cx="567351" cy="486247"/>
          </a:xfrm>
          <a:prstGeom prst="rect">
            <a:avLst/>
          </a:prstGeom>
          <a:gradFill rotWithShape="1">
            <a:gsLst>
              <a:gs pos="0">
                <a:schemeClr val="accent3">
                  <a:lumMod val="20000"/>
                  <a:lumOff val="80000"/>
                </a:schemeClr>
              </a:gs>
              <a:gs pos="40000">
                <a:schemeClr val="accent3">
                  <a:lumMod val="60000"/>
                  <a:lumOff val="40000"/>
                </a:schemeClr>
              </a:gs>
              <a:gs pos="100000">
                <a:schemeClr val="accent3">
                  <a:lumMod val="50000"/>
                </a:schemeClr>
              </a:gs>
            </a:gsLst>
            <a:path path="circle">
              <a:fillToRect l="50000" t="-80000" r="50000" b="180000"/>
            </a:path>
          </a:gradFill>
        </p:spPr>
        <p:style>
          <a:lnRef idx="0">
            <a:schemeClr val="accent3"/>
          </a:lnRef>
          <a:fillRef idx="1002">
            <a:schemeClr val="dk1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dirty="0">
              <a:solidFill>
                <a:schemeClr val="bg2">
                  <a:lumMod val="10000"/>
                </a:schemeClr>
              </a:solidFill>
              <a:latin typeface="Script MT Bold" pitchFamily="66" charset="0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881CE65C-06F1-5E37-2A26-E40B2B802ECF}"/>
              </a:ext>
            </a:extLst>
          </p:cNvPr>
          <p:cNvSpPr txBox="1">
            <a:spLocks/>
          </p:cNvSpPr>
          <p:nvPr/>
        </p:nvSpPr>
        <p:spPr>
          <a:xfrm>
            <a:off x="6197330" y="5333997"/>
            <a:ext cx="2568010" cy="486247"/>
          </a:xfrm>
          <a:prstGeom prst="rect">
            <a:avLst/>
          </a:prstGeom>
          <a:gradFill rotWithShape="1">
            <a:gsLst>
              <a:gs pos="0">
                <a:schemeClr val="accent3">
                  <a:lumMod val="20000"/>
                  <a:lumOff val="80000"/>
                </a:schemeClr>
              </a:gs>
              <a:gs pos="40000">
                <a:schemeClr val="accent3">
                  <a:lumMod val="60000"/>
                  <a:lumOff val="40000"/>
                </a:schemeClr>
              </a:gs>
              <a:gs pos="100000">
                <a:schemeClr val="accent3">
                  <a:lumMod val="50000"/>
                </a:schemeClr>
              </a:gs>
            </a:gsLst>
            <a:path path="circle">
              <a:fillToRect l="50000" t="-80000" r="50000" b="180000"/>
            </a:path>
          </a:gradFill>
        </p:spPr>
        <p:style>
          <a:lnRef idx="0">
            <a:schemeClr val="accent3"/>
          </a:lnRef>
          <a:fillRef idx="1002">
            <a:schemeClr val="dk1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chemeClr val="bg2">
                    <a:lumMod val="10000"/>
                  </a:schemeClr>
                </a:solidFill>
                <a:latin typeface="Script MT Bold" pitchFamily="66" charset="0"/>
              </a:rPr>
              <a:t>Green Bean Cafe</a:t>
            </a:r>
          </a:p>
        </p:txBody>
      </p:sp>
      <p:pic>
        <p:nvPicPr>
          <p:cNvPr id="1028" name="Picture 4" descr="email and mail icon black 20009615 PNG">
            <a:extLst>
              <a:ext uri="{FF2B5EF4-FFF2-40B4-BE49-F238E27FC236}">
                <a16:creationId xmlns:a16="http://schemas.microsoft.com/office/drawing/2014/main" id="{EF0A13DC-A182-D7CC-86BF-FA3C6158B7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053" y="5331660"/>
            <a:ext cx="535740" cy="535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Download High Quality Facebook Logo Transparent Outline Transparent Png ...">
            <a:extLst>
              <a:ext uri="{FF2B5EF4-FFF2-40B4-BE49-F238E27FC236}">
                <a16:creationId xmlns:a16="http://schemas.microsoft.com/office/drawing/2014/main" id="{857FACE1-5761-DCCB-0537-53E64B2888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2301" y="5365556"/>
            <a:ext cx="467947" cy="467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ontact icon png, Contact icon png Transparent FREE for download on ...">
            <a:extLst>
              <a:ext uri="{FF2B5EF4-FFF2-40B4-BE49-F238E27FC236}">
                <a16:creationId xmlns:a16="http://schemas.microsoft.com/office/drawing/2014/main" id="{C14F2CA9-F7DC-EE60-9E83-7280CECE5C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147" y="6154053"/>
            <a:ext cx="399147" cy="399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Download High Quality transparent logo website Transparent PNG Images ...">
            <a:extLst>
              <a:ext uri="{FF2B5EF4-FFF2-40B4-BE49-F238E27FC236}">
                <a16:creationId xmlns:a16="http://schemas.microsoft.com/office/drawing/2014/main" id="{AE06AA2E-9D35-5E16-6CB5-C7FDB98A3D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9433" y="6151432"/>
            <a:ext cx="694787" cy="401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4817171-949A-3370-03E1-84CD6DAA95E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953" b="89573" l="4297" r="99805">
                        <a14:foregroundMark x1="18750" y1="35782" x2="51758" y2="229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8034" y="-225208"/>
            <a:ext cx="3086131" cy="2543647"/>
          </a:xfrm>
          <a:prstGeom prst="rect">
            <a:avLst/>
          </a:prstGeom>
          <a:effectLst>
            <a:glow rad="228600">
              <a:schemeClr val="accent3">
                <a:lumMod val="50000"/>
                <a:alpha val="40000"/>
              </a:schemeClr>
            </a:glow>
            <a:reflection stA="0" endPos="65000" dist="508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9454735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161</TotalTime>
  <Words>521</Words>
  <Application>Microsoft Office PowerPoint</Application>
  <PresentationFormat>On-screen Show (4:3)</PresentationFormat>
  <Paragraphs>69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Arial Black</vt:lpstr>
      <vt:lpstr>Calibri</vt:lpstr>
      <vt:lpstr>Script MT Bold</vt:lpstr>
      <vt:lpstr>Office Theme</vt:lpstr>
      <vt:lpstr>Green Bean Mobile Cafe</vt:lpstr>
      <vt:lpstr>Green Bean Mobile Cafe</vt:lpstr>
      <vt:lpstr>Green Bean Mobile Cafe</vt:lpstr>
      <vt:lpstr>Green Bean Mobile Cafe</vt:lpstr>
      <vt:lpstr>Green Bean Mobile Cafe</vt:lpstr>
      <vt:lpstr>Green Bean Mobile Cafe</vt:lpstr>
      <vt:lpstr>Green Bean Mobile Cafe</vt:lpstr>
      <vt:lpstr>Thank you for visiting Green Bean Mobile Cafe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Green Bean Mobile Cafe</dc:title>
  <dc:creator>Huawei-Laptop</dc:creator>
  <cp:lastModifiedBy>CCA_CollegeLibrary</cp:lastModifiedBy>
  <cp:revision>10</cp:revision>
  <dcterms:created xsi:type="dcterms:W3CDTF">2025-03-15T12:41:30Z</dcterms:created>
  <dcterms:modified xsi:type="dcterms:W3CDTF">2025-03-21T07:42:38Z</dcterms:modified>
</cp:coreProperties>
</file>